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4"/>
  </p:notesMasterIdLst>
  <p:handoutMasterIdLst>
    <p:handoutMasterId r:id="rId15"/>
  </p:handoutMasterIdLst>
  <p:sldIdLst>
    <p:sldId id="332" r:id="rId7"/>
    <p:sldId id="335" r:id="rId8"/>
    <p:sldId id="342" r:id="rId9"/>
    <p:sldId id="353" r:id="rId10"/>
    <p:sldId id="351" r:id="rId11"/>
    <p:sldId id="349" r:id="rId12"/>
    <p:sldId id="333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09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Share objectives with the group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 back to lesson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260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Explain the principles behind the ultrasonic sensor – link this to bats and submarines etc</a:t>
            </a:r>
          </a:p>
          <a:p>
            <a:endParaRPr lang="en-GB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361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Demonstrate how to calculate distance using ultrasonic and use the lesson worksheet to get Learners to complete some simple calculations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Remind Learners how to convert between metres and centimetres if required as well as between seconds and microseconds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65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Get the Learners to complete the pseudocode algorithm on their worksheet and then test their algorithm using the sonar extension.</a:t>
            </a:r>
          </a:p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Encourage the Learners to calculate the distance themselves in the program rather than just returning the distance in the function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0419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 through the lesson activity sheet and encourage Learners to complete the Stretch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897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D2D2E1C-BA4C-414B-BBEE-749419C1CB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49782" y="4489528"/>
            <a:ext cx="4264272" cy="2950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Lesson 28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</a:t>
            </a:r>
            <a:r>
              <a:rPr lang="en-US"/>
              <a:t>Project Smart </a:t>
            </a:r>
            <a:r>
              <a:rPr lang="en-US" dirty="0"/>
              <a:t>Car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Collision Avoidance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087" y="5941775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2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1CF7-99B0-4E55-AB7F-A2DA4EB6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D0FF-6D05-4BC0-9EA3-0D47881F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 how an </a:t>
            </a:r>
            <a:r>
              <a:rPr lang="en-GB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ultrasonic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sensor can be used to create a collision avoidance system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 able to calculate the distance to an object</a:t>
            </a:r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an algorithm for a collision avoidance system</a:t>
            </a:r>
          </a:p>
          <a:p>
            <a:pPr>
              <a:spcBef>
                <a:spcPts val="1200"/>
              </a:spcBef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test an algorithm for a collision avoidance system</a:t>
            </a:r>
          </a:p>
        </p:txBody>
      </p:sp>
    </p:spTree>
    <p:extLst>
      <p:ext uri="{BB962C8B-B14F-4D97-AF65-F5344CB8AC3E}">
        <p14:creationId xmlns:p14="http://schemas.microsoft.com/office/powerpoint/2010/main" val="401283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HC-SR04 Ultrasonic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793" y="974140"/>
            <a:ext cx="6814208" cy="2060081"/>
          </a:xfrm>
        </p:spPr>
        <p:txBody>
          <a:bodyPr/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HC-SR04 is an ultrasonic sensor that uses sonar to determine </a:t>
            </a:r>
            <a:r>
              <a:rPr lang="en-US" sz="20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an object – just like a bat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Provides non-contact range detection for obstacle avoidance or collision detection systems</a:t>
            </a:r>
          </a:p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 works from 2cm to 400cm and as it uses sound waves it is not affected by sunlight or dark materials</a:t>
            </a: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50767-B272-42A0-9533-ADBC33CBB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228" y="628650"/>
            <a:ext cx="2047875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80624-F21F-4195-ABFD-6D3E0E2156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9" t="22044" r="10066" b="16622"/>
          <a:stretch/>
        </p:blipFill>
        <p:spPr>
          <a:xfrm rot="16200000">
            <a:off x="611221" y="797437"/>
            <a:ext cx="1657792" cy="219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D472E-D1EF-47F5-B7AA-164E5EFF7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25" y="3691759"/>
            <a:ext cx="3699227" cy="19772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211721-2F1B-487D-A995-CC34954E9B93}"/>
              </a:ext>
            </a:extLst>
          </p:cNvPr>
          <p:cNvSpPr/>
          <p:nvPr/>
        </p:nvSpPr>
        <p:spPr>
          <a:xfrm>
            <a:off x="4435366" y="3317035"/>
            <a:ext cx="701039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0"/>
              </a:spcAft>
              <a:buClr>
                <a:srgbClr val="0091BD"/>
              </a:buClr>
            </a:pPr>
            <a:r>
              <a:rPr lang="en-US" sz="2400" b="1" dirty="0">
                <a:solidFill>
                  <a:srgbClr val="383838"/>
                </a:solidFill>
                <a:latin typeface="Lato" panose="020F0502020204030203" pitchFamily="34" charset="0"/>
              </a:rPr>
              <a:t>How It Works</a:t>
            </a:r>
          </a:p>
          <a:p>
            <a:pPr marL="342900" lvl="0" indent="-342900">
              <a:spcBef>
                <a:spcPts val="6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transmitter sends a signal of high frequency sound</a:t>
            </a:r>
          </a:p>
          <a:p>
            <a:pPr marL="342900" lvl="0" indent="-342900">
              <a:spcBef>
                <a:spcPts val="6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 the sound finds an object it is reflected</a:t>
            </a:r>
          </a:p>
          <a:p>
            <a:pPr marL="342900" lvl="0" indent="-342900">
              <a:spcBef>
                <a:spcPts val="6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receiver receives the signal (the echo)</a:t>
            </a:r>
          </a:p>
          <a:p>
            <a:pPr marL="342900" lvl="0" indent="-342900">
              <a:spcBef>
                <a:spcPts val="6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sz="20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time</a:t>
            </a:r>
            <a:r>
              <a:rPr lang="en-US" sz="20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between transmission and reception of the signal allows us to know the distance</a:t>
            </a:r>
          </a:p>
          <a:p>
            <a:pPr marL="342900" lvl="0" indent="-342900">
              <a:spcBef>
                <a:spcPts val="600"/>
              </a:spcBef>
              <a:spcAft>
                <a:spcPts val="0"/>
              </a:spcAft>
              <a:buClr>
                <a:srgbClr val="0091BD"/>
              </a:buClr>
              <a:buFont typeface="Arial" charset="0"/>
              <a:buChar char="•"/>
            </a:pPr>
            <a:r>
              <a:rPr lang="en-US" sz="2000" dirty="0">
                <a:solidFill>
                  <a:srgbClr val="38383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possible because we know the velocity of the sound through the air</a:t>
            </a:r>
          </a:p>
        </p:txBody>
      </p:sp>
    </p:spTree>
    <p:extLst>
      <p:ext uri="{BB962C8B-B14F-4D97-AF65-F5344CB8AC3E}">
        <p14:creationId xmlns:p14="http://schemas.microsoft.com/office/powerpoint/2010/main" val="317948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Calculating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7" y="974140"/>
            <a:ext cx="9146434" cy="53522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Knowing the </a:t>
            </a:r>
            <a:r>
              <a:rPr lang="en-US" sz="2000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speed of sound 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 our current position and how long it takes to send and receive an ultrasonic ping, We can use some simple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maths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calculate the distance to an object:</a:t>
            </a:r>
          </a:p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Speed of sound = 343</a:t>
            </a:r>
            <a:r>
              <a:rPr lang="en-US" sz="20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 </a:t>
            </a:r>
            <a:r>
              <a:rPr lang="en-US" sz="20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metres</a:t>
            </a:r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 sec (m/s)</a:t>
            </a:r>
          </a:p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  = Velocity * Time</a:t>
            </a:r>
          </a:p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 sound travels = Speed of sound * time</a:t>
            </a:r>
          </a:p>
          <a:p>
            <a:r>
              <a:rPr lang="en-U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 to object = 0.5 * Distance sound travels </a:t>
            </a:r>
          </a:p>
          <a:p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a sensor sent out a ping to an object and it took 0.25 sec to receive a response how far away in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metres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the object?</a:t>
            </a:r>
          </a:p>
          <a:p>
            <a:pPr marL="238443" lvl="1" indent="0">
              <a:spcBef>
                <a:spcPts val="600"/>
              </a:spcBef>
              <a:buNone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 Sound Travels = 343 * 0.25 </a:t>
            </a:r>
          </a:p>
          <a:p>
            <a:pPr marL="238443" lvl="1" indent="0">
              <a:spcBef>
                <a:spcPts val="600"/>
              </a:spcBef>
              <a:buNone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                              = 85.75</a:t>
            </a:r>
            <a:r>
              <a:rPr lang="en-US" sz="20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 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</a:p>
          <a:p>
            <a:pPr marL="238443" lvl="1" indent="0">
              <a:spcBef>
                <a:spcPts val="600"/>
              </a:spcBef>
              <a:buNone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 to Object            = 0.5 * 85.75</a:t>
            </a:r>
          </a:p>
          <a:p>
            <a:pPr marL="238443" lvl="1" indent="0">
              <a:spcBef>
                <a:spcPts val="600"/>
              </a:spcBef>
              <a:buNone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                              = 42.87</a:t>
            </a:r>
            <a:r>
              <a:rPr lang="en-US" sz="20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 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 or 428.7</a:t>
            </a:r>
            <a:r>
              <a:rPr lang="en-US" sz="20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 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cm</a:t>
            </a: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036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4039-6E1A-4B88-BD88-EBF32EFB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HC-SR04 Ultrasonic 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F7ED-F29B-4EC7-8B21-A2ABBF6FF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67" y="974139"/>
            <a:ext cx="10624888" cy="196044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 we saw in Lesson 4 we can use the </a:t>
            </a:r>
            <a:r>
              <a:rPr lang="en-US" b="1" dirty="0">
                <a:solidFill>
                  <a:srgbClr val="002B4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Sonar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extension in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MakeCode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enable us to use the ultrasonic sensor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 is also a pre-built block in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extension if you are using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chassis</a:t>
            </a:r>
          </a:p>
          <a:p>
            <a:pPr>
              <a:spcBef>
                <a:spcPts val="1200"/>
              </a:spcBef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you are using the sensor without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Bit:Bot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chassis you need to ensure you have 5v powering the sensor.  The standard output from the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micro:bit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only 3v and might not be enough to power the sensor reliably</a:t>
            </a: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692DAC-D5DC-4C63-B111-03D14FE4B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455" y="4183407"/>
            <a:ext cx="40005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80624-F21F-4195-ABFD-6D3E0E2156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09" t="22044" r="10066" b="16622"/>
          <a:stretch/>
        </p:blipFill>
        <p:spPr>
          <a:xfrm rot="15601107">
            <a:off x="9223582" y="3299669"/>
            <a:ext cx="2308194" cy="3062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205CEB-3787-48F2-9A49-CE6C03874BC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3704" y="4175234"/>
            <a:ext cx="4125595" cy="19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4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ABB8-B6DA-4712-BD55-78BE9A73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E804E-7245-442C-8010-F99778A63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21" y="983045"/>
            <a:ext cx="11180867" cy="4595203"/>
          </a:xfrm>
        </p:spPr>
        <p:txBody>
          <a:bodyPr/>
          <a:lstStyle/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 how an ultrasonic sensor can be used to create a collision avoidance system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Calculate the distance to an object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 an algorithm for a collision avoidance system</a:t>
            </a: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 and test an algorithm for a collision avoidance system</a:t>
            </a:r>
          </a:p>
          <a:p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35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30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546</Words>
  <Application>Microsoft Office PowerPoint</Application>
  <PresentationFormat>Widescreen</PresentationFormat>
  <Paragraphs>71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Lato</vt:lpstr>
      <vt:lpstr>Times New Roman</vt:lpstr>
      <vt:lpstr>Wingdings</vt:lpstr>
      <vt:lpstr>1_Arm_PPT_Public</vt:lpstr>
      <vt:lpstr>Final Project Smart Car</vt:lpstr>
      <vt:lpstr>Objectives</vt:lpstr>
      <vt:lpstr>HC-SR04 Ultrasonic Sensor</vt:lpstr>
      <vt:lpstr>Calculating Distance</vt:lpstr>
      <vt:lpstr>HC-SR04 Ultrasonic Sensor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2021-04-13T11:48:13Z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